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785" r:id="rId2"/>
    <p:sldId id="786" r:id="rId3"/>
    <p:sldId id="787" r:id="rId4"/>
    <p:sldId id="790" r:id="rId5"/>
    <p:sldId id="788" r:id="rId6"/>
    <p:sldId id="789" r:id="rId7"/>
    <p:sldId id="791" r:id="rId8"/>
    <p:sldId id="792" r:id="rId9"/>
    <p:sldId id="793" r:id="rId10"/>
    <p:sldId id="794" r:id="rId11"/>
  </p:sldIdLst>
  <p:sldSz cx="12192000" cy="6858000"/>
  <p:notesSz cx="6858000" cy="9144000"/>
  <p:embeddedFontLst>
    <p:embeddedFont>
      <p:font typeface="Segoe UI" panose="020B0502040204020203" pitchFamily="34" charset="0"/>
      <p:regular r:id="rId13"/>
      <p:bold r:id="rId14"/>
      <p:italic r:id="rId15"/>
      <p:boldItalic r:id="rId16"/>
    </p:embeddedFont>
    <p:embeddedFont>
      <p:font typeface="Segoe UI Semibold" panose="020B07020402040202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365"/>
    <a:srgbClr val="FFD900"/>
    <a:srgbClr val="DEEBF6"/>
    <a:srgbClr val="363650"/>
    <a:srgbClr val="797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92" autoAdjust="0"/>
    <p:restoredTop sz="73244" autoAdjust="0"/>
  </p:normalViewPr>
  <p:slideViewPr>
    <p:cSldViewPr snapToGrid="0">
      <p:cViewPr varScale="1">
        <p:scale>
          <a:sx n="89" d="100"/>
          <a:sy n="89" d="100"/>
        </p:scale>
        <p:origin x="1080" y="160"/>
      </p:cViewPr>
      <p:guideLst/>
    </p:cSldViewPr>
  </p:slideViewPr>
  <p:outlineViewPr>
    <p:cViewPr>
      <p:scale>
        <a:sx n="33" d="100"/>
        <a:sy n="33" d="100"/>
      </p:scale>
      <p:origin x="0" y="-282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4C525D-8DEC-41AE-9358-2C8B66F4C643}" type="datetimeFigureOut">
              <a:rPr lang="en-GB" smtClean="0"/>
              <a:t>25/10/2025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F27E-353F-4ED9-8E1C-0B1BB2FB14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618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1F27E-353F-4ED9-8E1C-0B1BB2FB14F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40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03300" y="1363686"/>
            <a:ext cx="10185400" cy="2087968"/>
          </a:xfrm>
        </p:spPr>
        <p:txBody>
          <a:bodyPr anchor="t">
            <a:normAutofit/>
          </a:bodyPr>
          <a:lstStyle>
            <a:lvl1pPr algn="l">
              <a:defRPr sz="4200" b="0" baseline="0">
                <a:latin typeface="Segoe UI Semibold" panose="020B07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03300" y="3616411"/>
            <a:ext cx="10185400" cy="130531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name(s)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003300" y="5111402"/>
            <a:ext cx="10185400" cy="1422748"/>
          </a:xfrm>
        </p:spPr>
        <p:txBody>
          <a:bodyPr anchor="b">
            <a:normAutofit/>
          </a:bodyPr>
          <a:lstStyle>
            <a:lvl1pPr marL="0" indent="0" algn="r">
              <a:buNone/>
              <a:defRPr sz="1600" baseline="0"/>
            </a:lvl1pPr>
          </a:lstStyle>
          <a:p>
            <a:pPr lvl="0"/>
            <a:r>
              <a:rPr lang="nl-NL" dirty="0" err="1"/>
              <a:t>Title</a:t>
            </a:r>
            <a:r>
              <a:rPr lang="nl-NL" dirty="0"/>
              <a:t> slide </a:t>
            </a:r>
            <a:r>
              <a:rPr lang="nl-NL" dirty="0" err="1"/>
              <a:t>footer</a:t>
            </a:r>
            <a:br>
              <a:rPr lang="nl-NL" dirty="0"/>
            </a:br>
            <a:r>
              <a:rPr lang="nl-NL" dirty="0"/>
              <a:t>(date, occasion etc.)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0925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1375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856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51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9950" y="6356348"/>
            <a:ext cx="4940300" cy="365125"/>
          </a:xfrm>
        </p:spPr>
        <p:txBody>
          <a:bodyPr anchor="ctr"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747250" y="6356347"/>
            <a:ext cx="1600200" cy="365125"/>
          </a:xfrm>
        </p:spPr>
        <p:txBody>
          <a:bodyPr anchor="ctr"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12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38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13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11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90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072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D4565-0776-4996-8D0A-8DD86A04C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18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1"/>
          <p:cNvSpPr/>
          <p:nvPr userDrawn="1"/>
        </p:nvSpPr>
        <p:spPr>
          <a:xfrm>
            <a:off x="1" y="24019"/>
            <a:ext cx="12187237" cy="458581"/>
          </a:xfrm>
          <a:custGeom>
            <a:avLst/>
            <a:gdLst>
              <a:gd name="connsiteX0" fmla="*/ 0 w 12187237"/>
              <a:gd name="connsiteY0" fmla="*/ 0 h 640563"/>
              <a:gd name="connsiteX1" fmla="*/ 12187237 w 12187237"/>
              <a:gd name="connsiteY1" fmla="*/ 0 h 640563"/>
              <a:gd name="connsiteX2" fmla="*/ 12187237 w 12187237"/>
              <a:gd name="connsiteY2" fmla="*/ 85799 h 640563"/>
              <a:gd name="connsiteX3" fmla="*/ 10429371 w 12187237"/>
              <a:gd name="connsiteY3" fmla="*/ 86471 h 640563"/>
              <a:gd name="connsiteX4" fmla="*/ 563874 w 12187237"/>
              <a:gd name="connsiteY4" fmla="*/ 559928 h 640563"/>
              <a:gd name="connsiteX5" fmla="*/ 0 w 12187237"/>
              <a:gd name="connsiteY5" fmla="*/ 640563 h 640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7237" h="640563">
                <a:moveTo>
                  <a:pt x="0" y="0"/>
                </a:moveTo>
                <a:lnTo>
                  <a:pt x="12187237" y="0"/>
                </a:lnTo>
                <a:lnTo>
                  <a:pt x="12187237" y="85799"/>
                </a:lnTo>
                <a:lnTo>
                  <a:pt x="10429371" y="86471"/>
                </a:lnTo>
                <a:cubicBezTo>
                  <a:pt x="6724807" y="86852"/>
                  <a:pt x="3937146" y="101822"/>
                  <a:pt x="563874" y="559928"/>
                </a:cubicBezTo>
                <a:lnTo>
                  <a:pt x="0" y="640563"/>
                </a:lnTo>
                <a:close/>
              </a:path>
            </a:pathLst>
          </a:custGeom>
          <a:solidFill>
            <a:srgbClr val="232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 20"/>
          <p:cNvSpPr/>
          <p:nvPr userDrawn="1"/>
        </p:nvSpPr>
        <p:spPr>
          <a:xfrm>
            <a:off x="1" y="0"/>
            <a:ext cx="12187237" cy="458581"/>
          </a:xfrm>
          <a:custGeom>
            <a:avLst/>
            <a:gdLst>
              <a:gd name="connsiteX0" fmla="*/ 0 w 12187237"/>
              <a:gd name="connsiteY0" fmla="*/ 0 h 640563"/>
              <a:gd name="connsiteX1" fmla="*/ 12187237 w 12187237"/>
              <a:gd name="connsiteY1" fmla="*/ 0 h 640563"/>
              <a:gd name="connsiteX2" fmla="*/ 12187237 w 12187237"/>
              <a:gd name="connsiteY2" fmla="*/ 85799 h 640563"/>
              <a:gd name="connsiteX3" fmla="*/ 10429371 w 12187237"/>
              <a:gd name="connsiteY3" fmla="*/ 86471 h 640563"/>
              <a:gd name="connsiteX4" fmla="*/ 563874 w 12187237"/>
              <a:gd name="connsiteY4" fmla="*/ 559928 h 640563"/>
              <a:gd name="connsiteX5" fmla="*/ 0 w 12187237"/>
              <a:gd name="connsiteY5" fmla="*/ 640563 h 640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7237" h="640563">
                <a:moveTo>
                  <a:pt x="0" y="0"/>
                </a:moveTo>
                <a:lnTo>
                  <a:pt x="12187237" y="0"/>
                </a:lnTo>
                <a:lnTo>
                  <a:pt x="12187237" y="85799"/>
                </a:lnTo>
                <a:lnTo>
                  <a:pt x="10429371" y="86471"/>
                </a:lnTo>
                <a:cubicBezTo>
                  <a:pt x="6724807" y="86852"/>
                  <a:pt x="3937146" y="101822"/>
                  <a:pt x="563874" y="559928"/>
                </a:cubicBezTo>
                <a:lnTo>
                  <a:pt x="0" y="640563"/>
                </a:lnTo>
                <a:close/>
              </a:path>
            </a:pathLst>
          </a:custGeom>
          <a:solidFill>
            <a:srgbClr val="DEE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 26"/>
          <p:cNvSpPr/>
          <p:nvPr userDrawn="1"/>
        </p:nvSpPr>
        <p:spPr>
          <a:xfrm>
            <a:off x="47128" y="0"/>
            <a:ext cx="650287" cy="6858000"/>
          </a:xfrm>
          <a:custGeom>
            <a:avLst/>
            <a:gdLst>
              <a:gd name="connsiteX0" fmla="*/ 0 w 650287"/>
              <a:gd name="connsiteY0" fmla="*/ 0 h 6858000"/>
              <a:gd name="connsiteX1" fmla="*/ 650287 w 650287"/>
              <a:gd name="connsiteY1" fmla="*/ 0 h 6858000"/>
              <a:gd name="connsiteX2" fmla="*/ 587077 w 650287"/>
              <a:gd name="connsiteY2" fmla="*/ 329171 h 6858000"/>
              <a:gd name="connsiteX3" fmla="*/ 211536 w 650287"/>
              <a:gd name="connsiteY3" fmla="*/ 6461928 h 6858000"/>
              <a:gd name="connsiteX4" fmla="*/ 212778 w 650287"/>
              <a:gd name="connsiteY4" fmla="*/ 6858000 h 6858000"/>
              <a:gd name="connsiteX5" fmla="*/ 0 w 65028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0287" h="6858000">
                <a:moveTo>
                  <a:pt x="0" y="0"/>
                </a:moveTo>
                <a:lnTo>
                  <a:pt x="650287" y="0"/>
                </a:lnTo>
                <a:lnTo>
                  <a:pt x="587077" y="329171"/>
                </a:lnTo>
                <a:cubicBezTo>
                  <a:pt x="213508" y="2412188"/>
                  <a:pt x="204003" y="4612796"/>
                  <a:pt x="211536" y="6461928"/>
                </a:cubicBezTo>
                <a:cubicBezTo>
                  <a:pt x="211950" y="6593952"/>
                  <a:pt x="212364" y="6725976"/>
                  <a:pt x="212778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Freeform 25"/>
          <p:cNvSpPr/>
          <p:nvPr userDrawn="1"/>
        </p:nvSpPr>
        <p:spPr>
          <a:xfrm>
            <a:off x="2" y="0"/>
            <a:ext cx="650287" cy="6858000"/>
          </a:xfrm>
          <a:custGeom>
            <a:avLst/>
            <a:gdLst>
              <a:gd name="connsiteX0" fmla="*/ 0 w 650287"/>
              <a:gd name="connsiteY0" fmla="*/ 0 h 6858000"/>
              <a:gd name="connsiteX1" fmla="*/ 650287 w 650287"/>
              <a:gd name="connsiteY1" fmla="*/ 0 h 6858000"/>
              <a:gd name="connsiteX2" fmla="*/ 587077 w 650287"/>
              <a:gd name="connsiteY2" fmla="*/ 329171 h 6858000"/>
              <a:gd name="connsiteX3" fmla="*/ 211536 w 650287"/>
              <a:gd name="connsiteY3" fmla="*/ 6461928 h 6858000"/>
              <a:gd name="connsiteX4" fmla="*/ 212778 w 650287"/>
              <a:gd name="connsiteY4" fmla="*/ 6858000 h 6858000"/>
              <a:gd name="connsiteX5" fmla="*/ 0 w 65028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0287" h="6858000">
                <a:moveTo>
                  <a:pt x="0" y="0"/>
                </a:moveTo>
                <a:lnTo>
                  <a:pt x="650287" y="0"/>
                </a:lnTo>
                <a:lnTo>
                  <a:pt x="587077" y="329171"/>
                </a:lnTo>
                <a:cubicBezTo>
                  <a:pt x="213508" y="2412188"/>
                  <a:pt x="204003" y="4612796"/>
                  <a:pt x="211536" y="6461928"/>
                </a:cubicBezTo>
                <a:cubicBezTo>
                  <a:pt x="211950" y="6593952"/>
                  <a:pt x="212364" y="6725976"/>
                  <a:pt x="212778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232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600" y="431800"/>
            <a:ext cx="10433049" cy="10207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Slide 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600" y="1612900"/>
            <a:ext cx="10433050" cy="4441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        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356349"/>
            <a:ext cx="5905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23236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3450" y="6356349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3236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01D4565-0776-4996-8D0A-8DD86A04CE6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016" y="150257"/>
            <a:ext cx="544038" cy="54403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60" y="6231829"/>
            <a:ext cx="1981970" cy="626171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 rot="5400000">
            <a:off x="6855618" y="1521619"/>
            <a:ext cx="50007" cy="10622756"/>
          </a:xfrm>
          <a:prstGeom prst="rect">
            <a:avLst/>
          </a:prstGeom>
          <a:solidFill>
            <a:srgbClr val="232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205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232365"/>
          </a:solidFill>
          <a:latin typeface="Segoe UI Semibold" panose="020B07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6">
            <a:extLst>
              <a:ext uri="{FF2B5EF4-FFF2-40B4-BE49-F238E27FC236}">
                <a16:creationId xmlns:a16="http://schemas.microsoft.com/office/drawing/2014/main" id="{61A52763-5FD8-ED68-6A17-2C2FF17E7064}"/>
              </a:ext>
            </a:extLst>
          </p:cNvPr>
          <p:cNvSpPr/>
          <p:nvPr/>
        </p:nvSpPr>
        <p:spPr>
          <a:xfrm>
            <a:off x="47128" y="0"/>
            <a:ext cx="650287" cy="6858000"/>
          </a:xfrm>
          <a:custGeom>
            <a:avLst/>
            <a:gdLst>
              <a:gd name="connsiteX0" fmla="*/ 0 w 650287"/>
              <a:gd name="connsiteY0" fmla="*/ 0 h 6858000"/>
              <a:gd name="connsiteX1" fmla="*/ 650287 w 650287"/>
              <a:gd name="connsiteY1" fmla="*/ 0 h 6858000"/>
              <a:gd name="connsiteX2" fmla="*/ 587077 w 650287"/>
              <a:gd name="connsiteY2" fmla="*/ 329171 h 6858000"/>
              <a:gd name="connsiteX3" fmla="*/ 211536 w 650287"/>
              <a:gd name="connsiteY3" fmla="*/ 6461928 h 6858000"/>
              <a:gd name="connsiteX4" fmla="*/ 212778 w 650287"/>
              <a:gd name="connsiteY4" fmla="*/ 6858000 h 6858000"/>
              <a:gd name="connsiteX5" fmla="*/ 0 w 65028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0287" h="6858000">
                <a:moveTo>
                  <a:pt x="0" y="0"/>
                </a:moveTo>
                <a:lnTo>
                  <a:pt x="650287" y="0"/>
                </a:lnTo>
                <a:lnTo>
                  <a:pt x="587077" y="329171"/>
                </a:lnTo>
                <a:cubicBezTo>
                  <a:pt x="213508" y="2412188"/>
                  <a:pt x="204003" y="4612796"/>
                  <a:pt x="211536" y="6461928"/>
                </a:cubicBezTo>
                <a:cubicBezTo>
                  <a:pt x="211950" y="6593952"/>
                  <a:pt x="212364" y="6725976"/>
                  <a:pt x="212778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FA355C-0D60-46C8-A5D2-64E0BF21D9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Rapid growth of supra-glacial lakes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8B33BC5-A738-4583-B6E2-0F578CFE92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D06D0-B92F-447D-93D0-A3D4184E7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26 November 2024</a:t>
            </a:r>
            <a:endParaRPr lang="nl-NL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B6FBFA-C02A-C375-CCD3-F023E3971FE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60" y="6231829"/>
            <a:ext cx="1981970" cy="626171"/>
          </a:xfrm>
          <a:prstGeom prst="rect">
            <a:avLst/>
          </a:prstGeom>
        </p:spPr>
      </p:pic>
      <p:sp>
        <p:nvSpPr>
          <p:cNvPr id="7" name="Freeform 25">
            <a:extLst>
              <a:ext uri="{FF2B5EF4-FFF2-40B4-BE49-F238E27FC236}">
                <a16:creationId xmlns:a16="http://schemas.microsoft.com/office/drawing/2014/main" id="{1F043E2C-6E5A-C212-616E-7BB856055C61}"/>
              </a:ext>
            </a:extLst>
          </p:cNvPr>
          <p:cNvSpPr/>
          <p:nvPr/>
        </p:nvSpPr>
        <p:spPr>
          <a:xfrm>
            <a:off x="2" y="0"/>
            <a:ext cx="650287" cy="6858000"/>
          </a:xfrm>
          <a:custGeom>
            <a:avLst/>
            <a:gdLst>
              <a:gd name="connsiteX0" fmla="*/ 0 w 650287"/>
              <a:gd name="connsiteY0" fmla="*/ 0 h 6858000"/>
              <a:gd name="connsiteX1" fmla="*/ 650287 w 650287"/>
              <a:gd name="connsiteY1" fmla="*/ 0 h 6858000"/>
              <a:gd name="connsiteX2" fmla="*/ 587077 w 650287"/>
              <a:gd name="connsiteY2" fmla="*/ 329171 h 6858000"/>
              <a:gd name="connsiteX3" fmla="*/ 211536 w 650287"/>
              <a:gd name="connsiteY3" fmla="*/ 6461928 h 6858000"/>
              <a:gd name="connsiteX4" fmla="*/ 212778 w 650287"/>
              <a:gd name="connsiteY4" fmla="*/ 6858000 h 6858000"/>
              <a:gd name="connsiteX5" fmla="*/ 0 w 65028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0287" h="6858000">
                <a:moveTo>
                  <a:pt x="0" y="0"/>
                </a:moveTo>
                <a:lnTo>
                  <a:pt x="650287" y="0"/>
                </a:lnTo>
                <a:lnTo>
                  <a:pt x="587077" y="329171"/>
                </a:lnTo>
                <a:cubicBezTo>
                  <a:pt x="213508" y="2412188"/>
                  <a:pt x="204003" y="4612796"/>
                  <a:pt x="211536" y="6461928"/>
                </a:cubicBezTo>
                <a:cubicBezTo>
                  <a:pt x="211950" y="6593952"/>
                  <a:pt x="212364" y="6725976"/>
                  <a:pt x="212778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232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E03E11-1E4B-DBD0-C098-3333FF7EA11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016" y="150257"/>
            <a:ext cx="544038" cy="54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816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0E55C2-03E8-3008-CC94-5242718F9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14C52-F287-4B7B-B17A-456B6CA1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85AAB-022F-8262-D6E4-78217B603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Use planet imagery / SENTINEL to investigate where dangerous supra-glacial lakes develop and how fast and select a few cases to study in more detail?</a:t>
            </a:r>
          </a:p>
          <a:p>
            <a:r>
              <a:rPr lang="en-US" dirty="0"/>
              <a:t>Investigate the (intra-annual) dynamics of the selected supra-glacial lakes</a:t>
            </a:r>
          </a:p>
          <a:p>
            <a:pPr lvl="1"/>
            <a:r>
              <a:rPr lang="en-US" dirty="0"/>
              <a:t>Time scale of formation (link to melt season)</a:t>
            </a:r>
          </a:p>
          <a:p>
            <a:pPr lvl="1"/>
            <a:r>
              <a:rPr lang="en-US" dirty="0"/>
              <a:t>Analyze temperature trends of glaciers where this occurs</a:t>
            </a:r>
          </a:p>
          <a:p>
            <a:r>
              <a:rPr lang="en-US" dirty="0"/>
              <a:t>Investigate drainage paths over the glacier surface?</a:t>
            </a:r>
          </a:p>
          <a:p>
            <a:r>
              <a:rPr lang="en-US" dirty="0"/>
              <a:t>A TC short communication on just the </a:t>
            </a:r>
            <a:r>
              <a:rPr lang="en-US" dirty="0" err="1"/>
              <a:t>Purepu</a:t>
            </a:r>
            <a:r>
              <a:rPr lang="en-US" dirty="0"/>
              <a:t> GLOF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275595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5EEF3-E3A8-8966-03B6-BB073E6D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F5376-38E8-BA8E-5D2A-0E973708B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recent years supra-glacial lakes have drained rapidly and led to flood and debris-flows </a:t>
            </a:r>
          </a:p>
          <a:p>
            <a:r>
              <a:rPr lang="en-US" dirty="0"/>
              <a:t>Focus is mostly on GLOFs and pro-glacial lakes</a:t>
            </a:r>
          </a:p>
          <a:p>
            <a:r>
              <a:rPr lang="en-US" dirty="0"/>
              <a:t>Understanding the dynamics requires high temporal and high spatial resolution of satellite imagery</a:t>
            </a:r>
          </a:p>
        </p:txBody>
      </p:sp>
    </p:spTree>
    <p:extLst>
      <p:ext uri="{BB962C8B-B14F-4D97-AF65-F5344CB8AC3E}">
        <p14:creationId xmlns:p14="http://schemas.microsoft.com/office/powerpoint/2010/main" val="2842091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A9D77-9CE3-380F-E008-A9D12BFA2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Purepu</a:t>
            </a:r>
            <a:r>
              <a:rPr lang="en-US" dirty="0"/>
              <a:t> GLOF (7 July 2025)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6274E4-B79D-A4F7-AD1C-71EDA7B5D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681" y="1460459"/>
            <a:ext cx="7021664" cy="496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7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17E01-AC36-23A7-CDC9-D8F14E9E8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9187EF-1990-4115-0425-19246D11C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875" y="434206"/>
            <a:ext cx="7443083" cy="63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8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38129-04BB-1302-EA7C-70878B6A9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43D3F-97B0-2671-79A5-519FEA37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Purepu</a:t>
            </a:r>
            <a:r>
              <a:rPr lang="en-US" dirty="0"/>
              <a:t> GLOF (7 July 2025)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F3B18-CAB0-FD08-9BD9-BB1CD861E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66" y="1208598"/>
            <a:ext cx="9924814" cy="2679590"/>
          </a:xfrm>
          <a:prstGeom prst="rect">
            <a:avLst/>
          </a:prstGeom>
        </p:spPr>
      </p:pic>
      <p:pic>
        <p:nvPicPr>
          <p:cNvPr id="1026" name="Picture 2" descr="18 missing in Rasuwa flood likely swept away from customs yard while asleep  :: Setopati :: Setopati">
            <a:extLst>
              <a:ext uri="{FF2B5EF4-FFF2-40B4-BE49-F238E27FC236}">
                <a16:creationId xmlns:a16="http://schemas.microsoft.com/office/drawing/2014/main" id="{FBFF2BCA-5344-85CE-44E3-6AA166984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524" y="3951797"/>
            <a:ext cx="4905954" cy="2192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hende stream flood: Vehicles swept away, hydropower damaged">
            <a:extLst>
              <a:ext uri="{FF2B5EF4-FFF2-40B4-BE49-F238E27FC236}">
                <a16:creationId xmlns:a16="http://schemas.microsoft.com/office/drawing/2014/main" id="{821BEF41-C968-8216-91DC-E418406FD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913999"/>
            <a:ext cx="4609104" cy="226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46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F506F-3134-F1F6-EC67-1DE927561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382FE1E-008F-4C2A-7184-5EE666B89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730" y="960971"/>
            <a:ext cx="10708540" cy="520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08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C0DB4-2D0B-7517-C7DE-36CFA7D32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EED878-2630-69C0-2E75-9649C9AA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582" y="378492"/>
            <a:ext cx="7772400" cy="632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06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FA7924-2FD3-780C-7D99-98B0D8102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F2C43B-5011-F1BF-B2B6-7654E37F3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98474"/>
            <a:ext cx="7772400" cy="566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23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F3965-B90D-0482-0D8C-2F0CC1EEB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4274CF-6877-B2B4-33C5-7FB353BE3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28843"/>
            <a:ext cx="7772400" cy="56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11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custom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nthydro-presentation-template-16x9.pptx" id="{B11365E1-070C-4695-A031-B4AF03530D30}" vid="{ADA27539-FA22-4069-BAAA-6CC418ADAF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mnthydro-presentation-template-16x9</Template>
  <TotalTime>58</TotalTime>
  <Words>141</Words>
  <Application>Microsoft Macintosh PowerPoint</Application>
  <PresentationFormat>Widescreen</PresentationFormat>
  <Paragraphs>17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Segoe UI</vt:lpstr>
      <vt:lpstr>Arial</vt:lpstr>
      <vt:lpstr>Segoe UI Semibold</vt:lpstr>
      <vt:lpstr>Calibri</vt:lpstr>
      <vt:lpstr>Office Theme</vt:lpstr>
      <vt:lpstr>Rapid growth of supra-glacial lakes</vt:lpstr>
      <vt:lpstr>Justification</vt:lpstr>
      <vt:lpstr>Example: Purepu GLOF (7 July 2025)</vt:lpstr>
      <vt:lpstr>PowerPoint Presentation</vt:lpstr>
      <vt:lpstr>Example: Purepu GLOF (7 July 2025)</vt:lpstr>
      <vt:lpstr>PowerPoint Presentation</vt:lpstr>
      <vt:lpstr>PowerPoint Presentation</vt:lpstr>
      <vt:lpstr>PowerPoint Presentation</vt:lpstr>
      <vt:lpstr>PowerPoint Presentation</vt:lpstr>
      <vt:lpstr>What can we do?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Lutz, A.F. (Arthur)</dc:creator>
  <cp:lastModifiedBy>Bazilova, V. (Varvara)</cp:lastModifiedBy>
  <cp:revision>151</cp:revision>
  <dcterms:created xsi:type="dcterms:W3CDTF">2019-09-09T08:32:49Z</dcterms:created>
  <dcterms:modified xsi:type="dcterms:W3CDTF">2025-10-25T17:10:14Z</dcterms:modified>
</cp:coreProperties>
</file>

<file path=docProps/thumbnail.jpeg>
</file>